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83" r:id="rId4"/>
    <p:sldId id="272" r:id="rId5"/>
    <p:sldId id="282" r:id="rId6"/>
    <p:sldId id="264" r:id="rId7"/>
    <p:sldId id="267" r:id="rId8"/>
    <p:sldId id="268" r:id="rId9"/>
    <p:sldId id="270" r:id="rId10"/>
    <p:sldId id="273" r:id="rId11"/>
    <p:sldId id="275" r:id="rId12"/>
    <p:sldId id="276" r:id="rId13"/>
    <p:sldId id="277" r:id="rId14"/>
    <p:sldId id="278" r:id="rId15"/>
    <p:sldId id="279" r:id="rId16"/>
    <p:sldId id="286" r:id="rId17"/>
    <p:sldId id="281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5784CC"/>
    <a:srgbClr val="056734"/>
    <a:srgbClr val="319002"/>
    <a:srgbClr val="1AFFFF"/>
    <a:srgbClr val="FFFFFF"/>
    <a:srgbClr val="E5E5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4" autoAdjust="0"/>
    <p:restoredTop sz="90053" autoAdjust="0"/>
  </p:normalViewPr>
  <p:slideViewPr>
    <p:cSldViewPr snapToGrid="0" snapToObjects="1">
      <p:cViewPr>
        <p:scale>
          <a:sx n="94" d="100"/>
          <a:sy n="94" d="100"/>
        </p:scale>
        <p:origin x="-209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30" d="100"/>
          <a:sy n="130" d="100"/>
        </p:scale>
        <p:origin x="-1446" y="33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B85EE-53BF-8142-88AE-B1ADA6DC59E8}" type="datetimeFigureOut">
              <a:rPr lang="en-US" smtClean="0"/>
              <a:t>20/04/2017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211"/>
            <a:ext cx="6313018" cy="4958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1000" dirty="0" smtClean="0"/>
              <a:t>This </a:t>
            </a:r>
            <a:r>
              <a:rPr lang="en-GB" sz="1000" dirty="0"/>
              <a:t>work is licensed under a Creative Commons Attribution-</a:t>
            </a:r>
            <a:r>
              <a:rPr lang="en-GB" sz="1000" dirty="0" err="1"/>
              <a:t>ShareAlike</a:t>
            </a:r>
            <a:r>
              <a:rPr lang="en-GB" sz="1000" dirty="0"/>
              <a:t> 3.0 </a:t>
            </a:r>
            <a:r>
              <a:rPr lang="en-GB" sz="1000" dirty="0" err="1"/>
              <a:t>Unported</a:t>
            </a:r>
            <a:r>
              <a:rPr lang="en-GB" sz="1000" dirty="0"/>
              <a:t> License</a:t>
            </a:r>
            <a:r>
              <a:rPr lang="en-GB" sz="1000" dirty="0" smtClean="0"/>
              <a:t>.</a:t>
            </a:r>
          </a:p>
          <a:p>
            <a:r>
              <a:rPr lang="en-GB" sz="1000" dirty="0"/>
              <a:t>http://creativecommons.org/licenses/by-sa/3.0</a:t>
            </a:r>
            <a:r>
              <a:rPr lang="en-GB" sz="1000" dirty="0" smtClean="0"/>
              <a:t>/</a:t>
            </a:r>
            <a:endParaRPr lang="en-GB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13017" y="8524283"/>
            <a:ext cx="54339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BA4F4-B25B-A641-B63E-5F84226EF5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28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D8533-B7A0-3247-9F7E-05C10199060A}" type="datetimeFigureOut">
              <a:rPr lang="en-US" smtClean="0"/>
              <a:t>20/04/2017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34008"/>
            <a:ext cx="6232549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aseline="0"/>
            </a:lvl1pPr>
          </a:lstStyle>
          <a:p>
            <a:r>
              <a:rPr lang="en-GB" dirty="0" smtClean="0"/>
              <a:t>This work is licensed under a Creative Commons Attribution-</a:t>
            </a:r>
            <a:r>
              <a:rPr lang="en-GB" dirty="0" err="1" smtClean="0"/>
              <a:t>ShareAlike</a:t>
            </a:r>
            <a:r>
              <a:rPr lang="en-GB" dirty="0" smtClean="0"/>
              <a:t> 3.0 </a:t>
            </a:r>
            <a:r>
              <a:rPr lang="en-GB" dirty="0" err="1" smtClean="0"/>
              <a:t>Unported</a:t>
            </a:r>
            <a:r>
              <a:rPr lang="en-GB" dirty="0" smtClean="0"/>
              <a:t> License.</a:t>
            </a:r>
          </a:p>
          <a:p>
            <a:r>
              <a:rPr lang="en-GB" dirty="0" smtClean="0"/>
              <a:t>http://creativecommons.org/licenses/by-sa/3.0/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32549" y="8641323"/>
            <a:ext cx="62386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B231-3D70-2A4C-A0C2-A57463CF5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2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are free to: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copy and redistribute the material in any medium or format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remix, transform, and build upon the material for any purpose, even commercially.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licensor cannot revoke these freedoms as long as you follow the license terms.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the following terms: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You must give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appropriate credit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provide a link to the license, 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indicate if changes were made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You may do so in any reasonable manner, but not in any way that suggests the licensor endorses you or your use. </a:t>
            </a: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ShareAlike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If you remix, transform, or build upon the material, you must distribute your contributions under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same license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the original. 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additional restrictions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You may not apply legal terms or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technological measures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legally restrict others from doing anything the license permits. </a:t>
            </a:r>
          </a:p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Notices: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 not have to comply with the license for elements of the material in the public domain or where your use is permitted by an applicable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exception or limitation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warranties are given. The license may not give you all of the permissions necessary for your intended use. For example, other rights such as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publicity, privacy, or moral rights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may limit how you use the material. </a:t>
            </a:r>
          </a:p>
          <a:p>
            <a:endParaRPr lang="en-GB" dirty="0" smtClean="0"/>
          </a:p>
          <a:p>
            <a:r>
              <a:rPr lang="en-GB" dirty="0" smtClean="0"/>
              <a:t>https://creativecommons.org/licenses/by-sa/4.0/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B231-3D70-2A4C-A0C2-A57463CF59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7649-C105-F645-A7D2-78524A18A7C0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02639"/>
            <a:ext cx="5486400" cy="3924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E9C1-73B9-D640-B60D-1D40C8CE46B7}" type="datetime1">
              <a:rPr lang="en-GB" smtClean="0"/>
              <a:t>20/04/2017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7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164"/>
            <a:ext cx="8229600" cy="849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608" y="1912388"/>
            <a:ext cx="8229600" cy="430553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1BF5-B5F0-6F4C-9383-67EE262C153F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3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92480"/>
            <a:ext cx="2057400" cy="533368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92480"/>
            <a:ext cx="6019800" cy="5333683"/>
          </a:xfrm>
          <a:prstGeom prst="rect">
            <a:avLst/>
          </a:prstGeom>
        </p:spPr>
        <p:txBody>
          <a:bodyPr vert="eaVert"/>
          <a:lstStyle>
            <a:lvl1pPr>
              <a:defRPr b="0"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E0B7-A939-1F40-A9CB-C349DD62A6BA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1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5577-C91D-3E47-9087-B82B92BEEFC7}" type="datetime1">
              <a:rPr lang="en-GB" smtClean="0"/>
              <a:pPr/>
              <a:t>20/04/2017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6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164"/>
            <a:ext cx="8229600" cy="8495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912388"/>
            <a:ext cx="8229600" cy="430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9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B232E-74DB-E24B-9EAB-2535BABDB41E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4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284"/>
            <a:ext cx="8229600" cy="849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  <a:lvl2pPr>
              <a:defRPr sz="24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800">
                <a:solidFill>
                  <a:srgbClr val="66666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78E2-23A5-694E-9E68-C2DB70D40063}" type="datetime1">
              <a:rPr lang="en-GB" smtClean="0"/>
              <a:t>20/04/2017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640"/>
            <a:ext cx="4040188" cy="11182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784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56640"/>
            <a:ext cx="4041775" cy="11182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5784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000">
                <a:solidFill>
                  <a:srgbClr val="666666"/>
                </a:solidFill>
              </a:defRPr>
            </a:lvl2pPr>
            <a:lvl3pPr>
              <a:defRPr sz="1800">
                <a:solidFill>
                  <a:srgbClr val="666666"/>
                </a:solidFill>
              </a:defRPr>
            </a:lvl3pPr>
            <a:lvl4pPr>
              <a:defRPr sz="16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E951C-878C-A942-B133-AA84357AF460}" type="datetime1">
              <a:rPr lang="en-GB" smtClean="0"/>
              <a:t>20/04/2017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164"/>
            <a:ext cx="8229600" cy="849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DA0-3256-8447-85C7-9D17E5BDDE40}" type="datetime1">
              <a:rPr lang="en-GB" smtClean="0"/>
              <a:t>20/04/2017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295"/>
            <a:ext cx="3008313" cy="766025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5784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92480"/>
            <a:ext cx="5111750" cy="53336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66666"/>
                </a:solidFill>
              </a:defRPr>
            </a:lvl1pPr>
            <a:lvl2pPr>
              <a:defRPr sz="2800">
                <a:solidFill>
                  <a:srgbClr val="666666"/>
                </a:solidFill>
              </a:defRPr>
            </a:lvl2pPr>
            <a:lvl3pPr>
              <a:defRPr sz="2400">
                <a:solidFill>
                  <a:srgbClr val="666666"/>
                </a:solidFill>
              </a:defRPr>
            </a:lvl3pPr>
            <a:lvl4pPr>
              <a:defRPr sz="2000">
                <a:solidFill>
                  <a:srgbClr val="666666"/>
                </a:solidFill>
              </a:defRPr>
            </a:lvl4pPr>
            <a:lvl5pPr>
              <a:defRPr sz="2000">
                <a:solidFill>
                  <a:srgbClr val="66666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44321"/>
            <a:ext cx="3008313" cy="45818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6666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9CB5-4D37-9B4B-B96A-BB8701A24712}" type="datetime1">
              <a:rPr lang="en-GB" smtClean="0"/>
              <a:t>20/04/2017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creativecommons.org/licenses/by-sa/4.0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93" y="147187"/>
            <a:ext cx="6697137" cy="9047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727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20CB5577-C91D-3E47-9087-B82B92BEEFC7}" type="datetime1">
              <a:rPr lang="en-GB" smtClean="0"/>
              <a:pPr/>
              <a:t>20/04/2017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8228" y="64727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2574" y="6472763"/>
            <a:ext cx="684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Georgia"/>
              </a:defRPr>
            </a:lvl1pPr>
          </a:lstStyle>
          <a:p>
            <a:fld id="{61D33979-82CC-6440-B758-3F4758057F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67" y="6576892"/>
            <a:ext cx="549953" cy="1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29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784CC"/>
          </a:solidFill>
          <a:latin typeface="Georgi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6666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67" y="6576892"/>
            <a:ext cx="549953" cy="1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0"/>
          <p:cNvSpPr>
            <a:spLocks noGrp="1"/>
          </p:cNvSpPr>
          <p:nvPr>
            <p:ph type="ctrTitle"/>
          </p:nvPr>
        </p:nvSpPr>
        <p:spPr>
          <a:xfrm>
            <a:off x="690880" y="1843036"/>
            <a:ext cx="5586687" cy="747764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Training of </a:t>
            </a:r>
            <a:r>
              <a:rPr lang="en-US" sz="4000" b="1" dirty="0" smtClean="0">
                <a:solidFill>
                  <a:srgbClr val="5784CC"/>
                </a:solidFill>
              </a:rPr>
              <a:t>Trainers Workshop</a:t>
            </a:r>
            <a:endParaRPr lang="en-US" sz="4000" b="1" dirty="0">
              <a:solidFill>
                <a:srgbClr val="5784CC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3793" y="3732312"/>
            <a:ext cx="2373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i="1" dirty="0">
                <a:solidFill>
                  <a:srgbClr val="333333"/>
                </a:solidFill>
              </a:rPr>
              <a:t>Insert an image of your choice</a:t>
            </a:r>
            <a:endParaRPr lang="en-US" sz="14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000" y="1486783"/>
            <a:ext cx="8229600" cy="43958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6666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Think</a:t>
            </a:r>
            <a:r>
              <a:rPr lang="en-GB" dirty="0" smtClean="0"/>
              <a:t> and write your answer to the question below: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n-GB" i="1" dirty="0" smtClean="0"/>
              <a:t>Why should I set learning outcomes for my training workshops/courses?</a:t>
            </a:r>
          </a:p>
          <a:p>
            <a:pPr>
              <a:spcBef>
                <a:spcPts val="0"/>
              </a:spcBef>
            </a:pPr>
            <a:endParaRPr lang="en-GB" i="1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Pair</a:t>
            </a:r>
            <a:r>
              <a:rPr lang="en-GB" dirty="0" smtClean="0"/>
              <a:t> up with a colleague, discuss and compare your ideas.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Share</a:t>
            </a:r>
            <a:r>
              <a:rPr lang="en-GB" dirty="0" smtClean="0"/>
              <a:t> your ideas with the whole group.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77622" y="1043057"/>
            <a:ext cx="1428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5784CC"/>
                </a:solidFill>
                <a:latin typeface="Georgia"/>
                <a:ea typeface="+mj-ea"/>
                <a:cs typeface="+mj-cs"/>
              </a:rPr>
              <a:t>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" y="2111286"/>
            <a:ext cx="8290560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400"/>
              </a:spcBef>
              <a:spcAft>
                <a:spcPts val="12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The active </a:t>
            </a:r>
            <a:r>
              <a:rPr lang="en-GB" sz="2800" b="1" i="1" dirty="0">
                <a:solidFill>
                  <a:srgbClr val="319002"/>
                </a:solidFill>
                <a:latin typeface="Arial"/>
                <a:ea typeface="MS Mincho"/>
                <a:cs typeface="Arial"/>
              </a:rPr>
              <a:t>verb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 </a:t>
            </a:r>
            <a:r>
              <a:rPr lang="en-GB" sz="2800" dirty="0" smtClean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at the 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appropriate </a:t>
            </a:r>
            <a:r>
              <a:rPr lang="en-GB" sz="2800" i="1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level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 of understanding or performance intended;</a:t>
            </a:r>
            <a:endParaRPr lang="en-US" sz="2800" dirty="0">
              <a:solidFill>
                <a:srgbClr val="666666"/>
              </a:solidFill>
              <a:latin typeface="Arial"/>
              <a:ea typeface="MS Mincho"/>
              <a:cs typeface="Times New Roman"/>
            </a:endParaRPr>
          </a:p>
          <a:p>
            <a:pPr marL="342900" lvl="0" indent="-342900">
              <a:spcBef>
                <a:spcPts val="400"/>
              </a:spcBef>
              <a:spcAft>
                <a:spcPts val="12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The 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topic </a:t>
            </a:r>
            <a:r>
              <a:rPr lang="en-GB" sz="2800" b="1" i="1" dirty="0">
                <a:solidFill>
                  <a:srgbClr val="5784CC"/>
                </a:solidFill>
                <a:latin typeface="Arial"/>
                <a:ea typeface="MS Mincho"/>
                <a:cs typeface="Arial"/>
              </a:rPr>
              <a:t>content</a:t>
            </a:r>
            <a:r>
              <a:rPr lang="en-GB" sz="2800" b="1" dirty="0">
                <a:solidFill>
                  <a:srgbClr val="5784CC"/>
                </a:solidFill>
                <a:latin typeface="Arial"/>
                <a:ea typeface="MS Mincho"/>
                <a:cs typeface="Arial"/>
              </a:rPr>
              <a:t> 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the verb is meant to address, the object of the verb in other words;</a:t>
            </a:r>
            <a:endParaRPr lang="en-US" sz="2800" dirty="0">
              <a:solidFill>
                <a:srgbClr val="666666"/>
              </a:solidFill>
              <a:latin typeface="Arial"/>
              <a:ea typeface="MS Mincho"/>
              <a:cs typeface="Times New Roman"/>
            </a:endParaRPr>
          </a:p>
          <a:p>
            <a:pPr marL="342900" lvl="0" indent="-342900">
              <a:spcBef>
                <a:spcPts val="400"/>
              </a:spcBef>
              <a:spcAft>
                <a:spcPts val="1800"/>
              </a:spcAft>
              <a:buFont typeface="Symbol"/>
              <a:buChar char=""/>
              <a:tabLst>
                <a:tab pos="457200" algn="l"/>
              </a:tabLst>
            </a:pPr>
            <a:r>
              <a:rPr lang="en-GB" sz="2800" dirty="0" smtClean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The </a:t>
            </a:r>
            <a:r>
              <a:rPr lang="en-GB" sz="2800" b="1" i="1" dirty="0">
                <a:solidFill>
                  <a:srgbClr val="056734"/>
                </a:solidFill>
                <a:latin typeface="Arial"/>
                <a:ea typeface="MS Mincho"/>
                <a:cs typeface="Arial"/>
              </a:rPr>
              <a:t>context</a:t>
            </a:r>
            <a:r>
              <a:rPr lang="en-GB" sz="2800" b="1" dirty="0">
                <a:solidFill>
                  <a:srgbClr val="056734"/>
                </a:solidFill>
                <a:latin typeface="Arial"/>
                <a:ea typeface="MS Mincho"/>
                <a:cs typeface="Arial"/>
              </a:rPr>
              <a:t> </a:t>
            </a:r>
            <a:r>
              <a:rPr lang="en-GB" sz="2800" dirty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of the content discipline in which the verb is to be deployed</a:t>
            </a:r>
            <a:r>
              <a:rPr lang="en-GB" sz="2800" dirty="0" smtClean="0">
                <a:solidFill>
                  <a:srgbClr val="666666"/>
                </a:solidFill>
                <a:latin typeface="Arial"/>
                <a:ea typeface="MS Mincho"/>
                <a:cs typeface="Arial"/>
              </a:rPr>
              <a:t>.</a:t>
            </a:r>
          </a:p>
          <a:p>
            <a:pPr lvl="0">
              <a:spcBef>
                <a:spcPts val="400"/>
              </a:spcBef>
              <a:spcAft>
                <a:spcPts val="1200"/>
              </a:spcAft>
              <a:tabLst>
                <a:tab pos="457200" algn="l"/>
              </a:tabLst>
            </a:pPr>
            <a:r>
              <a:rPr lang="en-GB" sz="2800" i="1" dirty="0" smtClean="0"/>
              <a:t>e.g</a:t>
            </a:r>
            <a:r>
              <a:rPr lang="en-GB" sz="2800" i="1" dirty="0"/>
              <a:t>. </a:t>
            </a:r>
            <a:r>
              <a:rPr lang="en-GB" sz="2800" b="1" i="1" dirty="0">
                <a:solidFill>
                  <a:srgbClr val="319002"/>
                </a:solidFill>
              </a:rPr>
              <a:t>describe</a:t>
            </a:r>
            <a:r>
              <a:rPr lang="en-GB" sz="2800" i="1" dirty="0"/>
              <a:t> the key </a:t>
            </a:r>
            <a:r>
              <a:rPr lang="en-GB" sz="2800" b="1" i="1" dirty="0">
                <a:solidFill>
                  <a:srgbClr val="5784CC"/>
                </a:solidFill>
              </a:rPr>
              <a:t>ethical issues </a:t>
            </a:r>
            <a:r>
              <a:rPr lang="en-GB" sz="2800" i="1" dirty="0"/>
              <a:t>in </a:t>
            </a:r>
            <a:r>
              <a:rPr lang="en-GB" sz="2800" b="1" i="1" dirty="0">
                <a:solidFill>
                  <a:srgbClr val="056734"/>
                </a:solidFill>
              </a:rPr>
              <a:t>research and publishing</a:t>
            </a:r>
            <a:endParaRPr lang="en-US" sz="2800" b="1" dirty="0">
              <a:solidFill>
                <a:srgbClr val="056734"/>
              </a:solidFill>
              <a:effectLst/>
              <a:latin typeface="Arial"/>
              <a:ea typeface="MS Mincho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" y="1286897"/>
            <a:ext cx="8199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5784CC"/>
                </a:solidFill>
                <a:latin typeface="Georgia"/>
                <a:ea typeface="+mj-ea"/>
                <a:cs typeface="+mj-cs"/>
              </a:rPr>
              <a:t>Formulating an intended learning outcome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7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415278"/>
              </p:ext>
            </p:extLst>
          </p:nvPr>
        </p:nvGraphicFramePr>
        <p:xfrm>
          <a:off x="1092200" y="1341120"/>
          <a:ext cx="7137400" cy="43307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6993"/>
                <a:gridCol w="1458068"/>
                <a:gridCol w="1102357"/>
                <a:gridCol w="1141880"/>
                <a:gridCol w="1173673"/>
                <a:gridCol w="894429"/>
              </a:tblGrid>
              <a:tr h="408010">
                <a:tc gridSpan="6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Intended Learning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 Outcomes </a:t>
                      </a:r>
                      <a:endParaRPr lang="en-GB" sz="1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737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Creating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737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000">
                        <a:effectLst/>
                        <a:latin typeface="Futura Md BT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Evaluating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HIGH</a:t>
                      </a:r>
                      <a:endParaRPr lang="en-GB" sz="1200" b="1" dirty="0" smtClean="0">
                        <a:effectLst/>
                        <a:latin typeface="Times New Roman"/>
                        <a:ea typeface="PMingLiU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b"/>
                </a:tc>
              </a:tr>
              <a:tr h="645964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Analyzing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737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Applying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737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Understanding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57376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Remembering</a:t>
                      </a:r>
                      <a:endParaRPr lang="en-GB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effectLst/>
                        </a:rPr>
                        <a:t>Level of Thinking</a:t>
                      </a:r>
                      <a:endParaRPr lang="en-GB" sz="1200" b="1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  <a:tr h="40801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100" dirty="0">
                          <a:effectLst/>
                        </a:rPr>
                        <a:t>LOW </a:t>
                      </a:r>
                      <a:endParaRPr lang="en-GB" sz="11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8801" y="6023136"/>
            <a:ext cx="8351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i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Anderson and </a:t>
            </a:r>
            <a:r>
              <a:rPr lang="en-GB" sz="1400" b="1" i="1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Krathwohl’s</a:t>
            </a:r>
            <a:r>
              <a:rPr lang="en-GB" sz="1400" b="1" i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Taxonomy, 2001</a:t>
            </a:r>
            <a:endParaRPr lang="en-US" sz="1400" b="1" i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"/>
          <p:cNvSpPr>
            <a:spLocks noChangeShapeType="1"/>
          </p:cNvSpPr>
          <p:nvPr/>
        </p:nvSpPr>
        <p:spPr bwMode="auto">
          <a:xfrm flipV="1">
            <a:off x="2042160" y="2865117"/>
            <a:ext cx="5679440" cy="27432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9760" y="1236395"/>
            <a:ext cx="7609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5784CC"/>
                </a:solidFill>
                <a:latin typeface="Georgia" panose="02040502050405020303" pitchFamily="18" charset="0"/>
              </a:rPr>
              <a:t>By the end of the workshop, learners will be able to:</a:t>
            </a:r>
            <a:endParaRPr lang="en-US" sz="2800" b="1" dirty="0">
              <a:solidFill>
                <a:srgbClr val="5784CC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760" y="2330550"/>
            <a:ext cx="7884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principles </a:t>
            </a: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adult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deeper appreciation for good active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applicability of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training techniques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promote active learning within the </a:t>
            </a:r>
            <a:r>
              <a:rPr lang="en-GB" sz="28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writing workshop </a:t>
            </a: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given opportunities to learn effective facilitation skills</a:t>
            </a:r>
            <a:endParaRPr lang="en-US" sz="28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01202"/>
              </p:ext>
            </p:extLst>
          </p:nvPr>
        </p:nvGraphicFramePr>
        <p:xfrm>
          <a:off x="762000" y="1464150"/>
          <a:ext cx="7680960" cy="4754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6004560"/>
              </a:tblGrid>
              <a:tr h="537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Option/ ILO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</a:tr>
              <a:tr h="82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1-D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Describes program content, not the attributes of successful learners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</a:tr>
              <a:tr h="82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2-B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 not start with an action verb or define the level of learning; subject of learning has no context and is not specific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</a:tr>
              <a:tr h="8227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3-A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Starts with an action verb, but does not define the level of learning; subject of learning is still too vague for assessment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107950" marB="107950"/>
                </a:tc>
              </a:tr>
              <a:tr h="11078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4-C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107950" marB="10795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Starts with an action verb that defines the level of learning; provides context to ensure the outcome is specific and measurable</a:t>
                      </a:r>
                      <a:endParaRPr lang="en-US" sz="2000" dirty="0">
                        <a:solidFill>
                          <a:srgbClr val="666666"/>
                        </a:solidFill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107950" marB="10795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4080" y="853440"/>
            <a:ext cx="475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5784CC"/>
                </a:solidFill>
                <a:latin typeface="Georgia" panose="02040502050405020303" pitchFamily="18" charset="0"/>
              </a:rPr>
              <a:t>Suggested answer </a:t>
            </a:r>
            <a:r>
              <a:rPr lang="en-GB" sz="2400" b="1" dirty="0">
                <a:solidFill>
                  <a:srgbClr val="5784CC"/>
                </a:solidFill>
                <a:latin typeface="Georgia" panose="02040502050405020303" pitchFamily="18" charset="0"/>
              </a:rPr>
              <a:t>k</a:t>
            </a:r>
            <a:r>
              <a:rPr lang="en-GB" sz="2400" b="1" dirty="0" smtClean="0">
                <a:solidFill>
                  <a:srgbClr val="5784CC"/>
                </a:solidFill>
                <a:latin typeface="Georgia" panose="02040502050405020303" pitchFamily="18" charset="0"/>
              </a:rPr>
              <a:t>ey:</a:t>
            </a:r>
            <a:endParaRPr lang="en-US" sz="2400" b="1" dirty="0">
              <a:solidFill>
                <a:srgbClr val="5784CC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3EF5-55F0-FA41-94DB-5ED6A0765696}" type="datetime1">
              <a:rPr lang="en-GB" smtClean="0"/>
              <a:t>20/04/2017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1520" y="1154619"/>
            <a:ext cx="7271053" cy="105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8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your </a:t>
            </a:r>
            <a:r>
              <a:rPr lang="en-GB" sz="2800" i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GB" sz="28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learn?</a:t>
            </a:r>
            <a:endParaRPr lang="en-US" sz="2800" i="1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800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Learning </a:t>
            </a:r>
            <a:r>
              <a:rPr lang="en-GB" sz="2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sz="2800" b="1" dirty="0">
              <a:solidFill>
                <a:srgbClr val="666666"/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1" y="3020814"/>
            <a:ext cx="7271054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8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you going to help them to learn it</a:t>
            </a:r>
            <a:r>
              <a:rPr lang="en-GB" sz="2800" i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ctr">
              <a:spcBef>
                <a:spcPts val="400"/>
              </a:spcBef>
              <a:spcAft>
                <a:spcPts val="400"/>
              </a:spcAft>
            </a:pPr>
            <a:r>
              <a:rPr lang="en-GB" altLang="en-US" sz="2800" b="1" dirty="0">
                <a:solidFill>
                  <a:srgbClr val="666666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Training and learning methods and opportunities</a:t>
            </a:r>
            <a:r>
              <a:rPr lang="en-US" altLang="en-US" sz="2800" b="1" dirty="0">
                <a:solidFill>
                  <a:srgbClr val="666666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1521" y="5290235"/>
            <a:ext cx="7271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know if they have learnt it?</a:t>
            </a:r>
          </a:p>
          <a:p>
            <a:pPr algn="ctr"/>
            <a:r>
              <a:rPr lang="en-GB" sz="2800" b="1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methods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78960" y="2271088"/>
            <a:ext cx="0" cy="68547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409440" y="4584323"/>
            <a:ext cx="0" cy="64495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0165"/>
            <a:ext cx="8229600" cy="624476"/>
          </a:xfrm>
        </p:spPr>
        <p:txBody>
          <a:bodyPr/>
          <a:lstStyle/>
          <a:p>
            <a:r>
              <a:rPr lang="en-GB" sz="3200" b="1" dirty="0" smtClean="0"/>
              <a:t>Task: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706880"/>
            <a:ext cx="8229600" cy="458216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3000" dirty="0"/>
              <a:t>W</a:t>
            </a:r>
            <a:r>
              <a:rPr lang="en-GB" sz="3000" dirty="0" smtClean="0"/>
              <a:t>hat </a:t>
            </a:r>
            <a:r>
              <a:rPr lang="en-GB" sz="3000" dirty="0"/>
              <a:t>techniques can learners </a:t>
            </a:r>
            <a:r>
              <a:rPr lang="en-GB" sz="3000" dirty="0" smtClean="0"/>
              <a:t>and </a:t>
            </a:r>
            <a:r>
              <a:rPr lang="en-GB" sz="3000" dirty="0"/>
              <a:t>trainers use during a </a:t>
            </a:r>
            <a:r>
              <a:rPr lang="en-GB" sz="3000" dirty="0" smtClean="0"/>
              <a:t>RW </a:t>
            </a:r>
            <a:r>
              <a:rPr lang="en-GB" sz="3000" dirty="0"/>
              <a:t>workshop to meaningfully assess learning</a:t>
            </a:r>
            <a:r>
              <a:rPr lang="en-GB" sz="3000" dirty="0" smtClean="0"/>
              <a:t>?</a:t>
            </a:r>
            <a:endParaRPr lang="en-GB" sz="3000" dirty="0"/>
          </a:p>
          <a:p>
            <a:pPr>
              <a:spcAft>
                <a:spcPts val="1800"/>
              </a:spcAft>
            </a:pPr>
            <a:r>
              <a:rPr lang="en-GB" sz="3000" dirty="0"/>
              <a:t>Which levels of thinking </a:t>
            </a:r>
            <a:r>
              <a:rPr lang="en-GB" sz="3000" dirty="0" smtClean="0"/>
              <a:t>are </a:t>
            </a:r>
            <a:r>
              <a:rPr lang="en-GB" sz="3000" dirty="0"/>
              <a:t>the easiest</a:t>
            </a:r>
            <a:r>
              <a:rPr lang="en-GB" sz="3000" dirty="0" smtClean="0"/>
              <a:t>/ hardest </a:t>
            </a:r>
            <a:r>
              <a:rPr lang="en-GB" sz="3000" dirty="0"/>
              <a:t>to identify assessment techniques </a:t>
            </a:r>
            <a:r>
              <a:rPr lang="en-GB" sz="3000" dirty="0" smtClean="0"/>
              <a:t>for?</a:t>
            </a:r>
          </a:p>
          <a:p>
            <a:r>
              <a:rPr lang="en-GB" sz="3000" dirty="0" smtClean="0"/>
              <a:t>Which </a:t>
            </a:r>
            <a:r>
              <a:rPr lang="en-GB" sz="3000" dirty="0"/>
              <a:t>of the techniques </a:t>
            </a:r>
            <a:r>
              <a:rPr lang="en-GB" sz="3000" dirty="0" smtClean="0"/>
              <a:t>would </a:t>
            </a:r>
            <a:r>
              <a:rPr lang="en-GB" sz="3000" dirty="0"/>
              <a:t>you like to try straightaway in your training and/or teaching? 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865"/>
            <a:ext cx="8229600" cy="61685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End of day review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981200"/>
            <a:ext cx="8229600" cy="3779520"/>
          </a:xfrm>
        </p:spPr>
        <p:txBody>
          <a:bodyPr/>
          <a:lstStyle/>
          <a:p>
            <a:r>
              <a:rPr lang="en-GB" sz="3600" dirty="0" smtClean="0"/>
              <a:t>One thing that you have learned from today (green)</a:t>
            </a:r>
          </a:p>
          <a:p>
            <a:r>
              <a:rPr lang="en-GB" sz="3600" dirty="0" smtClean="0"/>
              <a:t>One question that you have from today </a:t>
            </a:r>
            <a:r>
              <a:rPr lang="en-GB" sz="3600" smtClean="0"/>
              <a:t>(orange)</a:t>
            </a:r>
            <a:endParaRPr lang="en-GB" sz="3600" dirty="0" smtClean="0"/>
          </a:p>
          <a:p>
            <a:r>
              <a:rPr lang="en-GB" sz="3600" dirty="0" smtClean="0"/>
              <a:t>One suggestion as to how the training or logistics can be improved (yellow)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>
                <a:solidFill>
                  <a:srgbClr val="333333">
                    <a:tint val="75000"/>
                  </a:srgbClr>
                </a:solidFill>
              </a:rPr>
              <a:pPr/>
              <a:t>20/04/2017</a:t>
            </a:fld>
            <a:endParaRPr lang="en-US">
              <a:solidFill>
                <a:srgbClr val="33333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3333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6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4410393"/>
            <a:ext cx="7772400" cy="1500187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This work is licensed under a </a:t>
            </a:r>
            <a:r>
              <a:rPr lang="en-GB" dirty="0">
                <a:hlinkClick r:id="rId3"/>
              </a:rPr>
              <a:t>Creative Commons Attribution </a:t>
            </a:r>
            <a:r>
              <a:rPr lang="en-GB" dirty="0" err="1">
                <a:hlinkClick r:id="rId3"/>
              </a:rPr>
              <a:t>ShareAlike</a:t>
            </a:r>
            <a:r>
              <a:rPr lang="en-GB" dirty="0">
                <a:hlinkClick r:id="rId3"/>
              </a:rPr>
              <a:t> 4.0 </a:t>
            </a:r>
            <a:r>
              <a:rPr lang="en-GB" dirty="0" smtClean="0">
                <a:hlinkClick r:id="rId3"/>
              </a:rPr>
              <a:t>International licence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73" y="4521201"/>
            <a:ext cx="129785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967" y="6576892"/>
            <a:ext cx="549953" cy="19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6033" y="2756952"/>
            <a:ext cx="2373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i="1" dirty="0">
                <a:solidFill>
                  <a:srgbClr val="333333"/>
                </a:solidFill>
              </a:rPr>
              <a:t>Insert an image of your choice</a:t>
            </a:r>
            <a:endParaRPr lang="en-US" sz="14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076960"/>
            <a:ext cx="8229600" cy="531368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sz="8600" b="1" dirty="0" smtClean="0">
                <a:solidFill>
                  <a:srgbClr val="5784CC"/>
                </a:solidFill>
                <a:latin typeface="Georgia" panose="02040502050405020303" pitchFamily="18" charset="0"/>
              </a:rPr>
              <a:t>Learning Contract</a:t>
            </a:r>
          </a:p>
          <a:p>
            <a:pPr>
              <a:spcAft>
                <a:spcPts val="500"/>
              </a:spcAft>
            </a:pPr>
            <a:r>
              <a:rPr lang="en-GB" sz="9200" dirty="0" smtClean="0"/>
              <a:t>Arrive on time and keep to time</a:t>
            </a:r>
            <a:r>
              <a:rPr lang="en-GB" sz="9200" dirty="0"/>
              <a:t>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 smtClean="0"/>
              <a:t>Attend </a:t>
            </a:r>
            <a:r>
              <a:rPr lang="en-GB" sz="9200" dirty="0"/>
              <a:t>all sessions	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 smtClean="0"/>
              <a:t>Cell phones on silent calls made on breaks</a:t>
            </a:r>
            <a:endParaRPr lang="en-GB" sz="9200" dirty="0"/>
          </a:p>
          <a:p>
            <a:pPr>
              <a:spcAft>
                <a:spcPts val="500"/>
              </a:spcAft>
            </a:pPr>
            <a:r>
              <a:rPr lang="en-GB" sz="9200" dirty="0" smtClean="0"/>
              <a:t>Respectful </a:t>
            </a:r>
            <a:r>
              <a:rPr lang="en-GB" sz="9200" dirty="0"/>
              <a:t>c</a:t>
            </a:r>
            <a:r>
              <a:rPr lang="en-GB" sz="9200" dirty="0" smtClean="0"/>
              <a:t>hallenge</a:t>
            </a:r>
            <a:r>
              <a:rPr lang="en-GB" sz="9200" dirty="0"/>
              <a:t>		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/>
              <a:t>Participate in activities		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/>
              <a:t>Listen when others are speaking	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/>
              <a:t>Be responsible for our own </a:t>
            </a:r>
            <a:r>
              <a:rPr lang="en-GB" sz="9200" dirty="0" smtClean="0"/>
              <a:t>learning</a:t>
            </a:r>
            <a:r>
              <a:rPr lang="en-GB" sz="9200" dirty="0"/>
              <a:t>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/>
              <a:t>Confidentiality 				</a:t>
            </a:r>
            <a:endParaRPr lang="en-US" sz="9200" dirty="0"/>
          </a:p>
          <a:p>
            <a:pPr>
              <a:spcAft>
                <a:spcPts val="500"/>
              </a:spcAft>
            </a:pPr>
            <a:r>
              <a:rPr lang="en-GB" sz="9200" dirty="0"/>
              <a:t>Support the learning of others	</a:t>
            </a:r>
            <a:r>
              <a:rPr lang="en-GB" sz="8000" dirty="0"/>
              <a:t>	</a:t>
            </a:r>
            <a:r>
              <a:rPr lang="en-GB" sz="5800" b="1" dirty="0"/>
              <a:t>		</a:t>
            </a:r>
            <a:endParaRPr lang="en-US" sz="5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97280"/>
            <a:ext cx="8229600" cy="568960"/>
          </a:xfrm>
        </p:spPr>
        <p:txBody>
          <a:bodyPr/>
          <a:lstStyle/>
          <a:p>
            <a:pPr algn="ctr"/>
            <a:r>
              <a:rPr lang="en-GB" sz="3200" b="1" dirty="0" smtClean="0"/>
              <a:t>Why </a:t>
            </a:r>
            <a:r>
              <a:rPr lang="en-GB" sz="3200" b="1" dirty="0" smtClean="0"/>
              <a:t>do active </a:t>
            </a:r>
            <a:r>
              <a:rPr lang="en-GB" sz="3200" b="1" dirty="0" smtClean="0"/>
              <a:t>learning?</a:t>
            </a:r>
            <a:endParaRPr lang="en-US" sz="32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B5577-C91D-3E47-9087-B82B92BEEFC7}" type="datetime1">
              <a:rPr lang="en-GB" smtClean="0"/>
              <a:pPr/>
              <a:t>20/04/2017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120" y="1747530"/>
            <a:ext cx="8554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666666"/>
                </a:solidFill>
              </a:rPr>
              <a:t>Increased </a:t>
            </a:r>
            <a:r>
              <a:rPr lang="en-US" sz="3000" dirty="0">
                <a:solidFill>
                  <a:srgbClr val="666666"/>
                </a:solidFill>
              </a:rPr>
              <a:t>content knowledge, critical thinking </a:t>
            </a:r>
            <a:r>
              <a:rPr lang="en-US" sz="3000" dirty="0" smtClean="0">
                <a:solidFill>
                  <a:srgbClr val="666666"/>
                </a:solidFill>
              </a:rPr>
              <a:t>and </a:t>
            </a:r>
            <a:r>
              <a:rPr lang="en-US" sz="3000" dirty="0">
                <a:solidFill>
                  <a:srgbClr val="666666"/>
                </a:solidFill>
              </a:rPr>
              <a:t>problem-solving </a:t>
            </a:r>
            <a:r>
              <a:rPr lang="en-US" sz="3000" dirty="0" smtClean="0">
                <a:solidFill>
                  <a:srgbClr val="666666"/>
                </a:solidFill>
              </a:rPr>
              <a:t>abilities</a:t>
            </a:r>
            <a:endParaRPr lang="en-US" sz="3000" dirty="0">
              <a:solidFill>
                <a:srgbClr val="666666"/>
              </a:solidFill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66666"/>
                </a:solidFill>
              </a:rPr>
              <a:t>Increased enthusiasm </a:t>
            </a:r>
            <a:r>
              <a:rPr lang="en-US" sz="3000" dirty="0" smtClean="0">
                <a:solidFill>
                  <a:srgbClr val="666666"/>
                </a:solidFill>
              </a:rPr>
              <a:t>for and positive attitude towards learning</a:t>
            </a:r>
            <a:endParaRPr lang="en-US" sz="3000" dirty="0">
              <a:solidFill>
                <a:srgbClr val="666666"/>
              </a:solidFill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666666"/>
                </a:solidFill>
              </a:rPr>
              <a:t>Development of </a:t>
            </a:r>
            <a:r>
              <a:rPr lang="en-US" sz="3000" dirty="0" smtClean="0">
                <a:solidFill>
                  <a:srgbClr val="666666"/>
                </a:solidFill>
              </a:rPr>
              <a:t>critical </a:t>
            </a:r>
            <a:r>
              <a:rPr lang="en-US" sz="3000" dirty="0">
                <a:solidFill>
                  <a:srgbClr val="666666"/>
                </a:solidFill>
              </a:rPr>
              <a:t>and creative thinking, problem-solving, </a:t>
            </a:r>
            <a:r>
              <a:rPr lang="en-US" sz="3000" dirty="0" smtClean="0">
                <a:solidFill>
                  <a:srgbClr val="666666"/>
                </a:solidFill>
              </a:rPr>
              <a:t>communication and </a:t>
            </a:r>
            <a:r>
              <a:rPr lang="en-US" sz="3000" dirty="0">
                <a:solidFill>
                  <a:srgbClr val="666666"/>
                </a:solidFill>
              </a:rPr>
              <a:t>interpersonal </a:t>
            </a:r>
            <a:r>
              <a:rPr lang="en-US" sz="3000" dirty="0" smtClean="0">
                <a:solidFill>
                  <a:srgbClr val="666666"/>
                </a:solidFill>
              </a:rPr>
              <a:t>skills</a:t>
            </a:r>
            <a:endParaRPr lang="en-US" sz="3000" dirty="0">
              <a:solidFill>
                <a:srgbClr val="666666"/>
              </a:solidFill>
            </a:endParaRP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666666"/>
                </a:solidFill>
              </a:rPr>
              <a:t>Improved perceptions and </a:t>
            </a:r>
            <a:r>
              <a:rPr lang="en-US" sz="3000" dirty="0">
                <a:solidFill>
                  <a:srgbClr val="666666"/>
                </a:solidFill>
              </a:rPr>
              <a:t>attitudes towards </a:t>
            </a:r>
            <a:r>
              <a:rPr lang="en-US" sz="3000" dirty="0" smtClean="0">
                <a:solidFill>
                  <a:srgbClr val="666666"/>
                </a:solidFill>
              </a:rPr>
              <a:t>information literacy</a:t>
            </a:r>
            <a:endParaRPr lang="en-US" sz="3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6481"/>
            <a:ext cx="8229600" cy="680720"/>
          </a:xfrm>
        </p:spPr>
        <p:txBody>
          <a:bodyPr/>
          <a:lstStyle/>
          <a:p>
            <a:r>
              <a:rPr lang="en-GB" sz="4000" b="1" dirty="0" smtClean="0"/>
              <a:t>Task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901425"/>
            <a:ext cx="8229600" cy="4397775"/>
          </a:xfrm>
        </p:spPr>
        <p:txBody>
          <a:bodyPr/>
          <a:lstStyle/>
          <a:p>
            <a:r>
              <a:rPr lang="en-GB" sz="3000" dirty="0" smtClean="0"/>
              <a:t>Brainstorm as many ‘quick win’ strategies and techniques your colleague can use to </a:t>
            </a:r>
            <a:r>
              <a:rPr lang="en-GB" sz="3000" dirty="0"/>
              <a:t>develop active learners </a:t>
            </a:r>
            <a:r>
              <a:rPr lang="en-GB" sz="3000" dirty="0" smtClean="0"/>
              <a:t>and stimulate active learning within his training sessions. </a:t>
            </a:r>
            <a:endParaRPr lang="en-GB" sz="3000" dirty="0" smtClean="0"/>
          </a:p>
          <a:p>
            <a:endParaRPr lang="en-GB" sz="3000" dirty="0" smtClean="0"/>
          </a:p>
          <a:p>
            <a:r>
              <a:rPr lang="en-GB" sz="3000" dirty="0" smtClean="0"/>
              <a:t>Each participant then place three stickers next to the three ideas you would like to </a:t>
            </a:r>
            <a:r>
              <a:rPr lang="en-GB" sz="3000" dirty="0"/>
              <a:t>introduce straight </a:t>
            </a:r>
            <a:r>
              <a:rPr lang="en-GB" sz="3000" dirty="0" smtClean="0"/>
              <a:t>away into your training or teaching practice.</a:t>
            </a:r>
          </a:p>
          <a:p>
            <a:endParaRPr lang="en-GB" sz="30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5124"/>
            <a:ext cx="8229600" cy="849501"/>
          </a:xfrm>
        </p:spPr>
        <p:txBody>
          <a:bodyPr/>
          <a:lstStyle/>
          <a:p>
            <a:r>
              <a:rPr lang="en-GB" b="1" dirty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2407920"/>
            <a:ext cx="8229600" cy="3810000"/>
          </a:xfrm>
        </p:spPr>
        <p:txBody>
          <a:bodyPr/>
          <a:lstStyle/>
          <a:p>
            <a:r>
              <a:rPr lang="en-GB" dirty="0"/>
              <a:t>Which </a:t>
            </a:r>
            <a:r>
              <a:rPr lang="en-GB" dirty="0" smtClean="0"/>
              <a:t>of the strategies and techniques are you </a:t>
            </a:r>
            <a:r>
              <a:rPr lang="en-GB" dirty="0"/>
              <a:t>already </a:t>
            </a:r>
            <a:r>
              <a:rPr lang="en-GB" dirty="0" smtClean="0"/>
              <a:t>using in your training and/or teaching?</a:t>
            </a:r>
          </a:p>
          <a:p>
            <a:endParaRPr lang="en-GB" dirty="0" smtClean="0"/>
          </a:p>
          <a:p>
            <a:r>
              <a:rPr lang="en-GB" dirty="0"/>
              <a:t>Which </a:t>
            </a:r>
            <a:r>
              <a:rPr lang="en-GB" dirty="0" smtClean="0"/>
              <a:t>could </a:t>
            </a:r>
            <a:r>
              <a:rPr lang="en-GB" dirty="0"/>
              <a:t>and would you like </a:t>
            </a:r>
            <a:r>
              <a:rPr lang="en-GB" dirty="0" smtClean="0"/>
              <a:t>to introduce into your </a:t>
            </a:r>
            <a:r>
              <a:rPr lang="en-GB" dirty="0"/>
              <a:t>training and why</a:t>
            </a:r>
            <a:r>
              <a:rPr lang="en-GB" dirty="0" smtClean="0"/>
              <a:t>?</a:t>
            </a:r>
            <a:endParaRPr lang="en-US" dirty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979-82CC-6440-B758-3F4758057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08" y="1110477"/>
            <a:ext cx="8229600" cy="619031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/>
              <a:t>Aims of this presentation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08" y="1841268"/>
            <a:ext cx="8229600" cy="4600172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altLang="en-US" sz="3000" dirty="0" smtClean="0"/>
              <a:t>To recognise </a:t>
            </a:r>
            <a:r>
              <a:rPr lang="en-US" altLang="en-US" sz="3000" dirty="0" smtClean="0"/>
              <a:t>how the </a:t>
            </a:r>
            <a:r>
              <a:rPr lang="en-US" sz="3000" dirty="0" smtClean="0"/>
              <a:t>size </a:t>
            </a:r>
            <a:r>
              <a:rPr lang="en-US" sz="3000" dirty="0"/>
              <a:t>of </a:t>
            </a:r>
            <a:r>
              <a:rPr lang="en-US" sz="3000" dirty="0" smtClean="0"/>
              <a:t>groups may impact on </a:t>
            </a:r>
            <a:r>
              <a:rPr lang="en-US" sz="3000" dirty="0"/>
              <a:t>the tasks and functions </a:t>
            </a:r>
            <a:r>
              <a:rPr lang="en-US" sz="3000" dirty="0" smtClean="0"/>
              <a:t>groups are expected </a:t>
            </a:r>
            <a:r>
              <a:rPr lang="en-US" sz="3000" dirty="0"/>
              <a:t>to </a:t>
            </a:r>
            <a:r>
              <a:rPr lang="en-US" sz="3000" dirty="0" smtClean="0"/>
              <a:t>perform during your </a:t>
            </a:r>
            <a:r>
              <a:rPr lang="en-US" sz="3000" dirty="0" smtClean="0"/>
              <a:t>workshops</a:t>
            </a:r>
            <a:endParaRPr lang="en-US" sz="3000" dirty="0" smtClean="0"/>
          </a:p>
          <a:p>
            <a:pPr>
              <a:spcAft>
                <a:spcPts val="1800"/>
              </a:spcAft>
            </a:pPr>
            <a:r>
              <a:rPr lang="en-GB" sz="3000" dirty="0" smtClean="0"/>
              <a:t>To identify the kind </a:t>
            </a:r>
            <a:r>
              <a:rPr lang="en-GB" sz="3000" dirty="0"/>
              <a:t>of situations </a:t>
            </a:r>
            <a:r>
              <a:rPr lang="en-GB" sz="3000" dirty="0" smtClean="0"/>
              <a:t>different methods of forming groups are useful </a:t>
            </a:r>
            <a:r>
              <a:rPr lang="en-GB" sz="3000" dirty="0" smtClean="0"/>
              <a:t>for</a:t>
            </a:r>
            <a:endParaRPr lang="en-GB" sz="3000" dirty="0" smtClean="0"/>
          </a:p>
          <a:p>
            <a:pPr>
              <a:spcAft>
                <a:spcPts val="600"/>
              </a:spcAft>
            </a:pPr>
            <a:r>
              <a:rPr lang="en-US" altLang="en-US" sz="3000" dirty="0" smtClean="0"/>
              <a:t>To pool together and evaluate some of the ways to manage </a:t>
            </a:r>
            <a:r>
              <a:rPr lang="en-GB" altLang="en-US" sz="3000" dirty="0" smtClean="0"/>
              <a:t>reporting back on group discussions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3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4325"/>
            <a:ext cx="8229600" cy="604155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Four methods for forming groups</a:t>
            </a:r>
            <a:endParaRPr lang="en-US" sz="3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5600" y="1889761"/>
            <a:ext cx="8514080" cy="4470399"/>
          </a:xfrm>
        </p:spPr>
        <p:txBody>
          <a:bodyPr>
            <a:noAutofit/>
          </a:bodyPr>
          <a:lstStyle/>
          <a:p>
            <a:pPr marL="263525" indent="-171450">
              <a:spcBef>
                <a:spcPts val="0"/>
              </a:spcBef>
              <a:spcAft>
                <a:spcPts val="600"/>
              </a:spcAft>
            </a:pPr>
            <a:r>
              <a:rPr lang="en-GB" sz="2200" b="1" i="1" dirty="0" err="1"/>
              <a:t>Preset</a:t>
            </a:r>
            <a:endParaRPr lang="en-GB" sz="2200" b="1" i="1" dirty="0"/>
          </a:p>
          <a:p>
            <a:pPr marL="263525" indent="-17145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/>
              <a:t>	Composition wholly or largely determined by trainer in </a:t>
            </a:r>
            <a:r>
              <a:rPr lang="en-GB" sz="2200" dirty="0" smtClean="0"/>
              <a:t>advance based on discipline for example</a:t>
            </a:r>
            <a:endParaRPr lang="en-GB" sz="2200" dirty="0"/>
          </a:p>
          <a:p>
            <a:pPr marL="263525" indent="-171450">
              <a:spcBef>
                <a:spcPts val="0"/>
              </a:spcBef>
              <a:spcAft>
                <a:spcPts val="600"/>
              </a:spcAft>
            </a:pPr>
            <a:r>
              <a:rPr lang="en-GB" sz="2200" b="1" i="1" dirty="0" smtClean="0"/>
              <a:t>Structured</a:t>
            </a:r>
          </a:p>
          <a:p>
            <a:pPr marL="263525" indent="-17145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 smtClean="0"/>
              <a:t>	Contain a deliberate mix, specifying sorts of people or individuals to be in each group</a:t>
            </a:r>
          </a:p>
          <a:p>
            <a:pPr marL="263525" indent="-171450">
              <a:spcBef>
                <a:spcPts val="0"/>
              </a:spcBef>
              <a:spcAft>
                <a:spcPts val="600"/>
              </a:spcAft>
            </a:pPr>
            <a:r>
              <a:rPr lang="en-GB" sz="2200" b="1" i="1" dirty="0"/>
              <a:t>Random </a:t>
            </a:r>
          </a:p>
          <a:p>
            <a:pPr marL="263525" indent="-17145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200" dirty="0"/>
              <a:t>	Participants together largely by chance and know that this is the case</a:t>
            </a:r>
          </a:p>
          <a:p>
            <a:pPr marL="263525" indent="-171450">
              <a:spcBef>
                <a:spcPts val="0"/>
              </a:spcBef>
              <a:spcAft>
                <a:spcPts val="600"/>
              </a:spcAft>
            </a:pPr>
            <a:r>
              <a:rPr lang="en-GB" sz="2200" b="1" i="1" dirty="0" smtClean="0"/>
              <a:t>Self-selecting</a:t>
            </a:r>
          </a:p>
          <a:p>
            <a:pPr marL="263525" indent="-17145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 smtClean="0"/>
              <a:t>	Participants select which group to join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DA0-3256-8447-85C7-9D17E5BDDE40}" type="datetime1">
              <a:rPr lang="en-GB" smtClean="0"/>
              <a:t>20/04/2017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38480" y="1991360"/>
            <a:ext cx="8016240" cy="4135120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F</a:t>
            </a:r>
            <a:r>
              <a:rPr lang="en-GB" sz="3600" dirty="0" smtClean="0"/>
              <a:t>or what kind of situations are each of the three methods useful for?</a:t>
            </a:r>
            <a:endParaRPr lang="en-GB" sz="3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 algn="l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GB" sz="3600" dirty="0" smtClean="0"/>
              <a:t>Share one example when you used a particular technique to form groups and the reasons why you selected it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78E2-23A5-694E-9E68-C2DB70D40063}" type="datetime1">
              <a:rPr lang="en-GB" smtClean="0"/>
              <a:t>20/04/2017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7622" y="1063377"/>
            <a:ext cx="14285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5784CC"/>
                </a:solidFill>
                <a:latin typeface="Georgia"/>
                <a:ea typeface="+mj-ea"/>
                <a:cs typeface="+mj-cs"/>
              </a:rPr>
              <a:t>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1041765"/>
            <a:ext cx="8646160" cy="522875"/>
          </a:xfrm>
        </p:spPr>
        <p:txBody>
          <a:bodyPr>
            <a:normAutofit/>
          </a:bodyPr>
          <a:lstStyle/>
          <a:p>
            <a:r>
              <a:rPr lang="en-GB" altLang="en-US" sz="2600" b="1" dirty="0" smtClean="0"/>
              <a:t>Options for groups reporting back on group work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0DC9-6AB9-D448-9668-424CC2F97943}" type="datetime1">
              <a:rPr lang="en-GB" smtClean="0"/>
              <a:t>20/04/2017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1833861"/>
            <a:ext cx="2971800" cy="1703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52" y="2788900"/>
            <a:ext cx="2255901" cy="1984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36"/>
          <a:stretch/>
        </p:blipFill>
        <p:spPr>
          <a:xfrm>
            <a:off x="416560" y="4582160"/>
            <a:ext cx="2901696" cy="16662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8991" r="13289"/>
          <a:stretch/>
        </p:blipFill>
        <p:spPr>
          <a:xfrm>
            <a:off x="5878263" y="4548028"/>
            <a:ext cx="2849176" cy="1690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1854180"/>
            <a:ext cx="292608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ASP 2016 Presentation">
  <a:themeElements>
    <a:clrScheme name="Custom 2">
      <a:dk1>
        <a:srgbClr val="333333"/>
      </a:dk1>
      <a:lt1>
        <a:srgbClr val="FFFFFF"/>
      </a:lt1>
      <a:dk2>
        <a:srgbClr val="333333"/>
      </a:dk2>
      <a:lt2>
        <a:srgbClr val="E5E5E5"/>
      </a:lt2>
      <a:accent1>
        <a:srgbClr val="00808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INASP 2016 Presentation</Template>
  <TotalTime>2349</TotalTime>
  <Words>919</Words>
  <Application>Microsoft Office PowerPoint</Application>
  <PresentationFormat>On-screen Show (4:3)</PresentationFormat>
  <Paragraphs>172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INASP 2016 Presentation</vt:lpstr>
      <vt:lpstr>Training of Trainers Workshop</vt:lpstr>
      <vt:lpstr>PowerPoint Presentation</vt:lpstr>
      <vt:lpstr>Why do active learning?</vt:lpstr>
      <vt:lpstr>Task</vt:lpstr>
      <vt:lpstr>Task</vt:lpstr>
      <vt:lpstr>Aims of this presentation</vt:lpstr>
      <vt:lpstr>Four methods for forming groups</vt:lpstr>
      <vt:lpstr>PowerPoint Presentation</vt:lpstr>
      <vt:lpstr>Options for groups reporting back on group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Task:</vt:lpstr>
      <vt:lpstr>End of day review</vt:lpstr>
      <vt:lpstr>PowerPoint Presentation</vt:lpstr>
    </vt:vector>
  </TitlesOfParts>
  <Company>INASP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of Trainers Workshop</dc:title>
  <dc:creator>Annelise Dennis</dc:creator>
  <cp:lastModifiedBy>Annelise Dennis</cp:lastModifiedBy>
  <cp:revision>90</cp:revision>
  <dcterms:created xsi:type="dcterms:W3CDTF">2016-10-26T10:34:56Z</dcterms:created>
  <dcterms:modified xsi:type="dcterms:W3CDTF">2017-04-20T10:08:11Z</dcterms:modified>
</cp:coreProperties>
</file>